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1/8/2022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88AB4A-E2E5-4CBA-B47F-B093BC8F8006}"/>
              </a:ext>
            </a:extLst>
          </p:cNvPr>
          <p:cNvSpPr>
            <a:spLocks noGrp="1"/>
          </p:cNvSpPr>
          <p:nvPr>
            <p:ph type="ctrTitle"/>
          </p:nvPr>
        </p:nvSpPr>
        <p:spPr/>
        <p:txBody>
          <a:bodyPr>
            <a:noAutofit/>
          </a:bodyPr>
          <a:lstStyle/>
          <a:p>
            <a:pPr algn="ctr"/>
            <a:r>
              <a:rPr lang="tr-TR" dirty="0"/>
              <a:t>İLELÜ’L-HADİS İLMİ</a:t>
            </a:r>
          </a:p>
        </p:txBody>
      </p:sp>
      <p:sp>
        <p:nvSpPr>
          <p:cNvPr id="3" name="Alt Başlık 2">
            <a:extLst>
              <a:ext uri="{FF2B5EF4-FFF2-40B4-BE49-F238E27FC236}">
                <a16:creationId xmlns:a16="http://schemas.microsoft.com/office/drawing/2014/main" id="{15C1E3E8-3122-4B2C-8747-ABF9817742A1}"/>
              </a:ext>
            </a:extLst>
          </p:cNvPr>
          <p:cNvSpPr>
            <a:spLocks noGrp="1"/>
          </p:cNvSpPr>
          <p:nvPr>
            <p:ph type="subTitle" idx="1"/>
          </p:nvPr>
        </p:nvSpPr>
        <p:spPr/>
        <p:txBody>
          <a:bodyPr/>
          <a:lstStyle/>
          <a:p>
            <a:endParaRPr lang="tr-TR" sz="3200" dirty="0"/>
          </a:p>
          <a:p>
            <a:endParaRPr lang="tr-TR" dirty="0"/>
          </a:p>
        </p:txBody>
      </p:sp>
    </p:spTree>
    <p:extLst>
      <p:ext uri="{BB962C8B-B14F-4D97-AF65-F5344CB8AC3E}">
        <p14:creationId xmlns:p14="http://schemas.microsoft.com/office/powerpoint/2010/main" val="1380090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D2058BD-7CD8-49CB-8BF7-5B127072778D}"/>
              </a:ext>
            </a:extLst>
          </p:cNvPr>
          <p:cNvSpPr>
            <a:spLocks noGrp="1"/>
          </p:cNvSpPr>
          <p:nvPr>
            <p:ph idx="1"/>
          </p:nvPr>
        </p:nvSpPr>
        <p:spPr>
          <a:xfrm>
            <a:off x="2434855" y="627321"/>
            <a:ext cx="9292857" cy="6081823"/>
          </a:xfrm>
        </p:spPr>
        <p:txBody>
          <a:bodyPr>
            <a:normAutofit/>
          </a:bodyPr>
          <a:lstStyle/>
          <a:p>
            <a:pPr algn="just">
              <a:lnSpc>
                <a:spcPct val="170000"/>
              </a:lnSpc>
            </a:pPr>
            <a:r>
              <a:rPr lang="tr-TR" sz="2200" dirty="0">
                <a:cs typeface="Times New Roman" panose="02020603050405020304" pitchFamily="18" charset="0"/>
              </a:rPr>
              <a:t>Sözlükte “sebep, hastalık ve kusur” gibi anlamlara gelen illet (çoğulu </a:t>
            </a:r>
            <a:r>
              <a:rPr lang="tr-TR" sz="2200" dirty="0" err="1">
                <a:cs typeface="Times New Roman" panose="02020603050405020304" pitchFamily="18" charset="0"/>
              </a:rPr>
              <a:t>ilel</a:t>
            </a:r>
            <a:r>
              <a:rPr lang="tr-TR" sz="2200" dirty="0">
                <a:cs typeface="Times New Roman" panose="02020603050405020304" pitchFamily="18" charset="0"/>
              </a:rPr>
              <a:t>), hadis ilminde terim olarak “genellikle ilk bakışta fark edilmeyen ve hadisin sıhhatini zedeleyen kusur” demektir.</a:t>
            </a:r>
          </a:p>
          <a:p>
            <a:pPr algn="just">
              <a:lnSpc>
                <a:spcPct val="170000"/>
              </a:lnSpc>
            </a:pPr>
            <a:r>
              <a:rPr lang="tr-TR" sz="2200" dirty="0">
                <a:cs typeface="Times New Roman" panose="02020603050405020304" pitchFamily="18" charset="0"/>
              </a:rPr>
              <a:t> Hadis ilminin bu kusurları inceleyen alt disiplinine “</a:t>
            </a:r>
            <a:r>
              <a:rPr lang="tr-TR" sz="2200" dirty="0" err="1">
                <a:cs typeface="Times New Roman" panose="02020603050405020304" pitchFamily="18" charset="0"/>
              </a:rPr>
              <a:t>ilelü’l-hadîs</a:t>
            </a:r>
            <a:r>
              <a:rPr lang="tr-TR" sz="2200" dirty="0">
                <a:cs typeface="Times New Roman" panose="02020603050405020304" pitchFamily="18" charset="0"/>
              </a:rPr>
              <a:t>”, illeti tespit işlemine “</a:t>
            </a:r>
            <a:r>
              <a:rPr lang="tr-TR" sz="2200" dirty="0" err="1">
                <a:cs typeface="Times New Roman" panose="02020603050405020304" pitchFamily="18" charset="0"/>
              </a:rPr>
              <a:t>taʻlîl</a:t>
            </a:r>
            <a:r>
              <a:rPr lang="tr-TR" sz="2200" dirty="0">
                <a:cs typeface="Times New Roman" panose="02020603050405020304" pitchFamily="18" charset="0"/>
              </a:rPr>
              <a:t>” ya da “</a:t>
            </a:r>
            <a:r>
              <a:rPr lang="tr-TR" sz="2200" dirty="0" err="1">
                <a:cs typeface="Times New Roman" panose="02020603050405020304" pitchFamily="18" charset="0"/>
              </a:rPr>
              <a:t>iʻlâl</a:t>
            </a:r>
            <a:r>
              <a:rPr lang="tr-TR" sz="2200" dirty="0">
                <a:cs typeface="Times New Roman" panose="02020603050405020304" pitchFamily="18" charset="0"/>
              </a:rPr>
              <a:t>”, illetli hadise “</a:t>
            </a:r>
            <a:r>
              <a:rPr lang="tr-TR" sz="2200">
                <a:cs typeface="Times New Roman" panose="02020603050405020304" pitchFamily="18" charset="0"/>
              </a:rPr>
              <a:t>muallel” </a:t>
            </a:r>
            <a:r>
              <a:rPr lang="tr-TR" sz="2200" dirty="0">
                <a:cs typeface="Times New Roman" panose="02020603050405020304" pitchFamily="18" charset="0"/>
              </a:rPr>
              <a:t>veya “</a:t>
            </a:r>
            <a:r>
              <a:rPr lang="tr-TR" sz="2200" dirty="0" err="1">
                <a:cs typeface="Times New Roman" panose="02020603050405020304" pitchFamily="18" charset="0"/>
              </a:rPr>
              <a:t>maʻlûl</a:t>
            </a:r>
            <a:r>
              <a:rPr lang="tr-TR" sz="2200" dirty="0">
                <a:cs typeface="Times New Roman" panose="02020603050405020304" pitchFamily="18" charset="0"/>
              </a:rPr>
              <a:t>” denir.</a:t>
            </a:r>
          </a:p>
          <a:p>
            <a:pPr algn="just">
              <a:lnSpc>
                <a:spcPct val="170000"/>
              </a:lnSpc>
            </a:pPr>
            <a:r>
              <a:rPr lang="tr-TR" sz="2200" dirty="0">
                <a:cs typeface="Times New Roman" panose="02020603050405020304" pitchFamily="18" charset="0"/>
              </a:rPr>
              <a:t>İllet, râvilerin hâfıza zayıflığı gibi beşerî kusurlarının yanı sıra rivayet sırasında yaptıkları tahrif ve </a:t>
            </a:r>
            <a:r>
              <a:rPr lang="tr-TR" sz="2200" dirty="0" err="1">
                <a:cs typeface="Times New Roman" panose="02020603050405020304" pitchFamily="18" charset="0"/>
              </a:rPr>
              <a:t>ziyâde</a:t>
            </a:r>
            <a:r>
              <a:rPr lang="tr-TR" sz="2200" dirty="0">
                <a:cs typeface="Times New Roman" panose="02020603050405020304" pitchFamily="18" charset="0"/>
              </a:rPr>
              <a:t> gibi hatalarından veya aşırı kısaltma ve özetleme (ihtisar) gibi kasıtlı tasarruflarından kaynaklanır.</a:t>
            </a:r>
          </a:p>
          <a:p>
            <a:pPr algn="just">
              <a:lnSpc>
                <a:spcPct val="170000"/>
              </a:lnSpc>
            </a:pPr>
            <a:endParaRPr lang="tr-TR" sz="2200" dirty="0">
              <a:cs typeface="Times New Roman" panose="02020603050405020304" pitchFamily="18" charset="0"/>
            </a:endParaRPr>
          </a:p>
          <a:p>
            <a:pPr algn="just">
              <a:lnSpc>
                <a:spcPct val="170000"/>
              </a:lnSpc>
            </a:pPr>
            <a:endParaRPr lang="tr-TR" sz="2400" dirty="0"/>
          </a:p>
          <a:p>
            <a:pPr algn="just"/>
            <a:endParaRPr lang="tr-TR" sz="2400" dirty="0"/>
          </a:p>
        </p:txBody>
      </p:sp>
    </p:spTree>
    <p:extLst>
      <p:ext uri="{BB962C8B-B14F-4D97-AF65-F5344CB8AC3E}">
        <p14:creationId xmlns:p14="http://schemas.microsoft.com/office/powerpoint/2010/main" val="276526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D2058BD-7CD8-49CB-8BF7-5B127072778D}"/>
              </a:ext>
            </a:extLst>
          </p:cNvPr>
          <p:cNvSpPr>
            <a:spLocks noGrp="1"/>
          </p:cNvSpPr>
          <p:nvPr>
            <p:ph idx="1"/>
          </p:nvPr>
        </p:nvSpPr>
        <p:spPr>
          <a:xfrm>
            <a:off x="2434855" y="627321"/>
            <a:ext cx="9292857" cy="6081823"/>
          </a:xfrm>
        </p:spPr>
        <p:txBody>
          <a:bodyPr>
            <a:normAutofit/>
          </a:bodyPr>
          <a:lstStyle/>
          <a:p>
            <a:pPr algn="just">
              <a:lnSpc>
                <a:spcPct val="170000"/>
              </a:lnSpc>
            </a:pPr>
            <a:r>
              <a:rPr lang="tr-TR" sz="2200" dirty="0">
                <a:cs typeface="Times New Roman" panose="02020603050405020304" pitchFamily="18" charset="0"/>
              </a:rPr>
              <a:t>İllet güvenilir (sika) râvilerin rivayetlerinde bulunabildiği gibi zayıf râvilerin rivayetlerinde de bulunabilir. Zayıf râviler karşısında daha dikkatli olunduğu halde, sika bir râviye duyulan güven bazen yanıltıcı olabilir. Bu durum güvenilir râvilerin hatasını tespit etmeyi daha değerli hale getirir. </a:t>
            </a:r>
          </a:p>
          <a:p>
            <a:pPr algn="just">
              <a:lnSpc>
                <a:spcPct val="170000"/>
              </a:lnSpc>
            </a:pPr>
            <a:r>
              <a:rPr lang="tr-TR" sz="2200" dirty="0">
                <a:cs typeface="Times New Roman" panose="02020603050405020304" pitchFamily="18" charset="0"/>
              </a:rPr>
              <a:t>Hadisin sıhhatini zedeleyen </a:t>
            </a:r>
            <a:r>
              <a:rPr lang="tr-TR" sz="2200" dirty="0" err="1">
                <a:cs typeface="Times New Roman" panose="02020603050405020304" pitchFamily="18" charset="0"/>
              </a:rPr>
              <a:t>zâhirî</a:t>
            </a:r>
            <a:r>
              <a:rPr lang="tr-TR" sz="2200" dirty="0">
                <a:cs typeface="Times New Roman" panose="02020603050405020304" pitchFamily="18" charset="0"/>
              </a:rPr>
              <a:t> kusurlara göre daha zor fark edildiği için illet denilince genellikle gizli kusurlar anlaşılmış ve sahih hadisin tanımında illetin bu yönü öne çıkarılmış olsa da </a:t>
            </a:r>
            <a:r>
              <a:rPr lang="tr-TR" sz="2200" dirty="0" err="1">
                <a:cs typeface="Times New Roman" panose="02020603050405020304" pitchFamily="18" charset="0"/>
              </a:rPr>
              <a:t>ilelü’l-hadîs</a:t>
            </a:r>
            <a:r>
              <a:rPr lang="tr-TR" sz="2200" dirty="0">
                <a:cs typeface="Times New Roman" panose="02020603050405020304" pitchFamily="18" charset="0"/>
              </a:rPr>
              <a:t> disiplini açık-gizli bütün kusurları kapsayacak genişlikte bir muhtevaya sahiptir.</a:t>
            </a:r>
          </a:p>
          <a:p>
            <a:pPr algn="just">
              <a:lnSpc>
                <a:spcPct val="170000"/>
              </a:lnSpc>
            </a:pPr>
            <a:endParaRPr lang="tr-TR" sz="2400" dirty="0"/>
          </a:p>
          <a:p>
            <a:pPr algn="just"/>
            <a:endParaRPr lang="tr-TR" sz="2400" dirty="0"/>
          </a:p>
        </p:txBody>
      </p:sp>
    </p:spTree>
    <p:extLst>
      <p:ext uri="{BB962C8B-B14F-4D97-AF65-F5344CB8AC3E}">
        <p14:creationId xmlns:p14="http://schemas.microsoft.com/office/powerpoint/2010/main" val="2642428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D2058BD-7CD8-49CB-8BF7-5B127072778D}"/>
              </a:ext>
            </a:extLst>
          </p:cNvPr>
          <p:cNvSpPr>
            <a:spLocks noGrp="1"/>
          </p:cNvSpPr>
          <p:nvPr>
            <p:ph idx="1"/>
          </p:nvPr>
        </p:nvSpPr>
        <p:spPr>
          <a:xfrm>
            <a:off x="2434855" y="627321"/>
            <a:ext cx="9292857" cy="6081823"/>
          </a:xfrm>
        </p:spPr>
        <p:txBody>
          <a:bodyPr>
            <a:normAutofit fontScale="85000" lnSpcReduction="10000"/>
          </a:bodyPr>
          <a:lstStyle/>
          <a:p>
            <a:pPr algn="just">
              <a:lnSpc>
                <a:spcPct val="170000"/>
              </a:lnSpc>
            </a:pPr>
            <a:r>
              <a:rPr lang="tr-TR" sz="2200" dirty="0">
                <a:cs typeface="Times New Roman" panose="02020603050405020304" pitchFamily="18" charset="0"/>
              </a:rPr>
              <a:t>İllet rivayetin </a:t>
            </a:r>
            <a:r>
              <a:rPr lang="tr-TR" sz="2200" dirty="0" err="1">
                <a:cs typeface="Times New Roman" panose="02020603050405020304" pitchFamily="18" charset="0"/>
              </a:rPr>
              <a:t>sened</a:t>
            </a:r>
            <a:r>
              <a:rPr lang="tr-TR" sz="2200" dirty="0">
                <a:cs typeface="Times New Roman" panose="02020603050405020304" pitchFamily="18" charset="0"/>
              </a:rPr>
              <a:t> ya da metin kısımlarında bulunabilir; fakat </a:t>
            </a:r>
            <a:r>
              <a:rPr lang="tr-TR" sz="2200" dirty="0" err="1">
                <a:cs typeface="Times New Roman" panose="02020603050405020304" pitchFamily="18" charset="0"/>
              </a:rPr>
              <a:t>ilel</a:t>
            </a:r>
            <a:r>
              <a:rPr lang="tr-TR" sz="2200" dirty="0">
                <a:cs typeface="Times New Roman" panose="02020603050405020304" pitchFamily="18" charset="0"/>
              </a:rPr>
              <a:t> kitaplarındaki örnekler genelde </a:t>
            </a:r>
            <a:r>
              <a:rPr lang="tr-TR" sz="2200" dirty="0" err="1">
                <a:cs typeface="Times New Roman" panose="02020603050405020304" pitchFamily="18" charset="0"/>
              </a:rPr>
              <a:t>senedle</a:t>
            </a:r>
            <a:r>
              <a:rPr lang="tr-TR" sz="2200" dirty="0">
                <a:cs typeface="Times New Roman" panose="02020603050405020304" pitchFamily="18" charset="0"/>
              </a:rPr>
              <a:t> ilgilidir.</a:t>
            </a:r>
          </a:p>
          <a:p>
            <a:pPr algn="just">
              <a:lnSpc>
                <a:spcPct val="170000"/>
              </a:lnSpc>
            </a:pPr>
            <a:r>
              <a:rPr lang="tr-TR" sz="2400" dirty="0"/>
              <a:t>Hadis usulünde </a:t>
            </a:r>
            <a:r>
              <a:rPr lang="tr-TR" sz="2400" dirty="0" err="1"/>
              <a:t>inkıtâ</a:t>
            </a:r>
            <a:r>
              <a:rPr lang="tr-TR" sz="2400" dirty="0"/>
              <a:t>, tahrif, </a:t>
            </a:r>
            <a:r>
              <a:rPr lang="tr-TR" sz="2400" dirty="0" err="1"/>
              <a:t>kalb</a:t>
            </a:r>
            <a:r>
              <a:rPr lang="tr-TR" sz="2400" dirty="0"/>
              <a:t> ve </a:t>
            </a:r>
            <a:r>
              <a:rPr lang="tr-TR" sz="2400" dirty="0" err="1"/>
              <a:t>idrâc</a:t>
            </a:r>
            <a:r>
              <a:rPr lang="tr-TR" sz="2400" dirty="0"/>
              <a:t> gibi özel terimlerle anılan kusurlara </a:t>
            </a:r>
            <a:r>
              <a:rPr lang="tr-TR" sz="2400" dirty="0" err="1"/>
              <a:t>ilel</a:t>
            </a:r>
            <a:r>
              <a:rPr lang="tr-TR" sz="2400" dirty="0"/>
              <a:t> kitaplarında yer verilmesi, illetin bunların hepsini kapsayan üst kavram olarak görüldüğüne işaret eder. </a:t>
            </a:r>
          </a:p>
          <a:p>
            <a:pPr algn="just">
              <a:lnSpc>
                <a:spcPct val="170000"/>
              </a:lnSpc>
            </a:pPr>
            <a:r>
              <a:rPr lang="tr-TR" sz="2400" dirty="0"/>
              <a:t>En sık karşılaşılan illet türleri muttasıl olmayan hadisin muttasıl nakledilmesi, merfû olmayan hadisin merfû nakledilmesi ve </a:t>
            </a:r>
            <a:r>
              <a:rPr lang="tr-TR" sz="2400" dirty="0" err="1"/>
              <a:t>isnaddaki</a:t>
            </a:r>
            <a:r>
              <a:rPr lang="tr-TR" sz="2400" dirty="0"/>
              <a:t> râvinin yerine başka bir râvinin zikredilmesidir. Meselâ Hz. Osman’a ait olan, “İçkiden sakınınız, çünkü o kötülüklerin anasıdır” sözü (mevkuf hadis) hatalı biçimde Hz. Peygamber’e </a:t>
            </a:r>
            <a:r>
              <a:rPr lang="tr-TR" sz="2400" dirty="0" err="1"/>
              <a:t>izâfe</a:t>
            </a:r>
            <a:r>
              <a:rPr lang="tr-TR" sz="2400" dirty="0"/>
              <a:t> edilmiştir. Dolayısıyla bu hadisin merfû rivayeti illetli, mevkuf rivayeti sahihtir.</a:t>
            </a:r>
          </a:p>
        </p:txBody>
      </p:sp>
    </p:spTree>
    <p:extLst>
      <p:ext uri="{BB962C8B-B14F-4D97-AF65-F5344CB8AC3E}">
        <p14:creationId xmlns:p14="http://schemas.microsoft.com/office/powerpoint/2010/main" val="134901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D2058BD-7CD8-49CB-8BF7-5B127072778D}"/>
              </a:ext>
            </a:extLst>
          </p:cNvPr>
          <p:cNvSpPr>
            <a:spLocks noGrp="1"/>
          </p:cNvSpPr>
          <p:nvPr>
            <p:ph idx="1"/>
          </p:nvPr>
        </p:nvSpPr>
        <p:spPr>
          <a:xfrm>
            <a:off x="2434855" y="627321"/>
            <a:ext cx="9292857" cy="6081823"/>
          </a:xfrm>
        </p:spPr>
        <p:txBody>
          <a:bodyPr>
            <a:normAutofit fontScale="77500" lnSpcReduction="20000"/>
          </a:bodyPr>
          <a:lstStyle/>
          <a:p>
            <a:pPr algn="just">
              <a:lnSpc>
                <a:spcPct val="170000"/>
              </a:lnSpc>
            </a:pPr>
            <a:r>
              <a:rPr lang="tr-TR" sz="2200" dirty="0">
                <a:cs typeface="Times New Roman" panose="02020603050405020304" pitchFamily="18" charset="0"/>
              </a:rPr>
              <a:t>Bir hadisin senedinin başka bir hadisin metnine iliştirilmesi, râvinin hadis öğrendiği hocasına aslında ondan işitmediği bir hadisi </a:t>
            </a:r>
            <a:r>
              <a:rPr lang="tr-TR" sz="2200" dirty="0" err="1">
                <a:cs typeface="Times New Roman" panose="02020603050405020304" pitchFamily="18" charset="0"/>
              </a:rPr>
              <a:t>nisbet</a:t>
            </a:r>
            <a:r>
              <a:rPr lang="tr-TR" sz="2200" dirty="0">
                <a:cs typeface="Times New Roman" panose="02020603050405020304" pitchFamily="18" charset="0"/>
              </a:rPr>
              <a:t> etmesi, senedi çok meşhur olmayan bir hadisin meşhur ve yaygın olan bir tarikle nakledilmesi diğer bazı illet türleridir.</a:t>
            </a:r>
          </a:p>
          <a:p>
            <a:pPr algn="just">
              <a:lnSpc>
                <a:spcPct val="170000"/>
              </a:lnSpc>
            </a:pPr>
            <a:r>
              <a:rPr lang="tr-TR" sz="2400" dirty="0"/>
              <a:t>Bir hadisin sahih sayılması için illetli olmaması gerektiği, sahih hadisin tanımında belirtilen önemli bir unsurdur. Abdurrahman b. </a:t>
            </a:r>
            <a:r>
              <a:rPr lang="tr-TR" sz="2400" dirty="0" err="1"/>
              <a:t>Mehdî’nin</a:t>
            </a:r>
            <a:r>
              <a:rPr lang="tr-TR" sz="2400" dirty="0"/>
              <a:t> “Bilmediğim yirmi hadis yazmaktansa elimdeki tek bir hadisin illetini öğrenmeyi tercih ederim” sözü bu hususu vurgular. İlleti </a:t>
            </a:r>
            <a:r>
              <a:rPr lang="tr-TR" sz="2400" dirty="0" err="1"/>
              <a:t>tesbit</a:t>
            </a:r>
            <a:r>
              <a:rPr lang="tr-TR" sz="2400" dirty="0"/>
              <a:t> etmenin başlıca yolu rivayetlerin karşılaştırılmasıdır. Bu karşılaştırma sırasında bir hadisin bütün farklı rivayetleri (tarikleri) bir araya getirilir ve râvilerin </a:t>
            </a:r>
            <a:r>
              <a:rPr lang="tr-TR" sz="2400" dirty="0" err="1"/>
              <a:t>zabt</a:t>
            </a:r>
            <a:r>
              <a:rPr lang="tr-TR" sz="2400" dirty="0"/>
              <a:t> durumu da dikkate alınarak değerlendirme yapılır. </a:t>
            </a:r>
            <a:r>
              <a:rPr lang="tr-TR" sz="2400" dirty="0" err="1"/>
              <a:t>Tebeu’t-tâbiîn’in</a:t>
            </a:r>
            <a:r>
              <a:rPr lang="tr-TR" sz="2400" dirty="0"/>
              <a:t> önde gelenlerinden Abdullah b. </a:t>
            </a:r>
            <a:r>
              <a:rPr lang="tr-TR" sz="2400" dirty="0" err="1"/>
              <a:t>Mübârek</a:t>
            </a:r>
            <a:r>
              <a:rPr lang="tr-TR" sz="2400" dirty="0"/>
              <a:t>, “Hadisin sahih olup olmadığını anlamak istiyorsan onu diğer hadislerle karşılaştır” diyerek ana hatlarıyla bu yönteme işaret etmiştir.</a:t>
            </a:r>
          </a:p>
        </p:txBody>
      </p:sp>
    </p:spTree>
    <p:extLst>
      <p:ext uri="{BB962C8B-B14F-4D97-AF65-F5344CB8AC3E}">
        <p14:creationId xmlns:p14="http://schemas.microsoft.com/office/powerpoint/2010/main" val="1409886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D2058BD-7CD8-49CB-8BF7-5B127072778D}"/>
              </a:ext>
            </a:extLst>
          </p:cNvPr>
          <p:cNvSpPr>
            <a:spLocks noGrp="1"/>
          </p:cNvSpPr>
          <p:nvPr>
            <p:ph idx="1"/>
          </p:nvPr>
        </p:nvSpPr>
        <p:spPr>
          <a:xfrm>
            <a:off x="2434855" y="627321"/>
            <a:ext cx="9292857" cy="6081823"/>
          </a:xfrm>
        </p:spPr>
        <p:txBody>
          <a:bodyPr>
            <a:normAutofit fontScale="92500"/>
          </a:bodyPr>
          <a:lstStyle/>
          <a:p>
            <a:pPr algn="just">
              <a:lnSpc>
                <a:spcPct val="170000"/>
              </a:lnSpc>
            </a:pPr>
            <a:r>
              <a:rPr lang="tr-TR" sz="2200" dirty="0" err="1">
                <a:cs typeface="Times New Roman" panose="02020603050405020304" pitchFamily="18" charset="0"/>
              </a:rPr>
              <a:t>İsnad</a:t>
            </a:r>
            <a:r>
              <a:rPr lang="tr-TR" sz="2200" dirty="0">
                <a:cs typeface="Times New Roman" panose="02020603050405020304" pitchFamily="18" charset="0"/>
              </a:rPr>
              <a:t> ve metinle ilgili hassas incelemeler yapmayı gerektiren </a:t>
            </a:r>
            <a:r>
              <a:rPr lang="tr-TR" sz="2200" dirty="0" err="1">
                <a:cs typeface="Times New Roman" panose="02020603050405020304" pitchFamily="18" charset="0"/>
              </a:rPr>
              <a:t>ilelü’l-hadîs</a:t>
            </a:r>
            <a:r>
              <a:rPr lang="tr-TR" sz="2200" dirty="0">
                <a:cs typeface="Times New Roman" panose="02020603050405020304" pitchFamily="18" charset="0"/>
              </a:rPr>
              <a:t> disiplini, hadis ilminde en yetkin seviyeye ulaşan âlimlerin üstesinden gelebileceği bir alandır. Hadislerin farklı coğrafyalara ait olan tariklerini, hoca-talebe münasebetlerini, pek çok hadis isnadının kesişim noktasında bulunan şahsiyetleri (</a:t>
            </a:r>
            <a:r>
              <a:rPr lang="tr-TR" sz="2200" dirty="0" err="1">
                <a:cs typeface="Times New Roman" panose="02020603050405020304" pitchFamily="18" charset="0"/>
              </a:rPr>
              <a:t>medâr</a:t>
            </a:r>
            <a:r>
              <a:rPr lang="tr-TR" sz="2200" dirty="0">
                <a:cs typeface="Times New Roman" panose="02020603050405020304" pitchFamily="18" charset="0"/>
              </a:rPr>
              <a:t>) ve konularına göre rivayetleri iyi bilmek, </a:t>
            </a:r>
            <a:r>
              <a:rPr lang="tr-TR" sz="2200" dirty="0" err="1">
                <a:cs typeface="Times New Roman" panose="02020603050405020304" pitchFamily="18" charset="0"/>
              </a:rPr>
              <a:t>ilelü’l-hadîs</a:t>
            </a:r>
            <a:r>
              <a:rPr lang="tr-TR" sz="2200" dirty="0">
                <a:cs typeface="Times New Roman" panose="02020603050405020304" pitchFamily="18" charset="0"/>
              </a:rPr>
              <a:t> uzmanında aranan özelliklerdendir.</a:t>
            </a:r>
          </a:p>
          <a:p>
            <a:pPr algn="just">
              <a:lnSpc>
                <a:spcPct val="170000"/>
              </a:lnSpc>
            </a:pPr>
            <a:r>
              <a:rPr lang="tr-TR" sz="2400" dirty="0"/>
              <a:t>Hadis râvilerinin araştırılması (ricâl tenkidi) konusunda önemli bir yere sahip olan </a:t>
            </a:r>
            <a:r>
              <a:rPr lang="tr-TR" sz="2400" dirty="0" err="1"/>
              <a:t>Şuʻbe</a:t>
            </a:r>
            <a:r>
              <a:rPr lang="tr-TR" sz="2400" dirty="0"/>
              <a:t> b. </a:t>
            </a:r>
            <a:r>
              <a:rPr lang="tr-TR" sz="2400" dirty="0" err="1"/>
              <a:t>Haccâc</a:t>
            </a:r>
            <a:r>
              <a:rPr lang="tr-TR" sz="2400" dirty="0"/>
              <a:t>, </a:t>
            </a:r>
            <a:r>
              <a:rPr lang="tr-TR" sz="2400" dirty="0" err="1"/>
              <a:t>Yahyâ</a:t>
            </a:r>
            <a:r>
              <a:rPr lang="tr-TR" sz="2400" dirty="0"/>
              <a:t> b. Saîd el-</a:t>
            </a:r>
            <a:r>
              <a:rPr lang="tr-TR" sz="2400" dirty="0" err="1"/>
              <a:t>Kattân</a:t>
            </a:r>
            <a:r>
              <a:rPr lang="tr-TR" sz="2400" dirty="0"/>
              <a:t>, Abdurrahman b. Mehdî, </a:t>
            </a:r>
            <a:r>
              <a:rPr lang="tr-TR" sz="2400" dirty="0" err="1"/>
              <a:t>Yahyâ</a:t>
            </a:r>
            <a:r>
              <a:rPr lang="tr-TR" sz="2400" dirty="0"/>
              <a:t> b. </a:t>
            </a:r>
            <a:r>
              <a:rPr lang="tr-TR" sz="2400" dirty="0" err="1"/>
              <a:t>Maîn</a:t>
            </a:r>
            <a:r>
              <a:rPr lang="tr-TR" sz="2400" dirty="0"/>
              <a:t>, Ali b. </a:t>
            </a:r>
            <a:r>
              <a:rPr lang="tr-TR" sz="2400" dirty="0" err="1"/>
              <a:t>Medînî</a:t>
            </a:r>
            <a:r>
              <a:rPr lang="tr-TR" sz="2400" dirty="0"/>
              <a:t>, </a:t>
            </a:r>
            <a:r>
              <a:rPr lang="tr-TR" sz="2400" dirty="0" err="1"/>
              <a:t>Ahmed</a:t>
            </a:r>
            <a:r>
              <a:rPr lang="tr-TR" sz="2400" dirty="0"/>
              <a:t> b. </a:t>
            </a:r>
            <a:r>
              <a:rPr lang="tr-TR" sz="2400" dirty="0" err="1"/>
              <a:t>Hanbel</a:t>
            </a:r>
            <a:r>
              <a:rPr lang="tr-TR" sz="2400" dirty="0"/>
              <a:t> ve </a:t>
            </a:r>
            <a:r>
              <a:rPr lang="tr-TR" sz="2400" dirty="0" err="1"/>
              <a:t>Dârekutnî</a:t>
            </a:r>
            <a:r>
              <a:rPr lang="tr-TR" sz="2400" dirty="0"/>
              <a:t> gibi isimler illet bilgisiyle de öne çıkmışlardır.</a:t>
            </a:r>
          </a:p>
        </p:txBody>
      </p:sp>
    </p:spTree>
    <p:extLst>
      <p:ext uri="{BB962C8B-B14F-4D97-AF65-F5344CB8AC3E}">
        <p14:creationId xmlns:p14="http://schemas.microsoft.com/office/powerpoint/2010/main" val="379508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D2058BD-7CD8-49CB-8BF7-5B127072778D}"/>
              </a:ext>
            </a:extLst>
          </p:cNvPr>
          <p:cNvSpPr>
            <a:spLocks noGrp="1"/>
          </p:cNvSpPr>
          <p:nvPr>
            <p:ph idx="1"/>
          </p:nvPr>
        </p:nvSpPr>
        <p:spPr>
          <a:xfrm>
            <a:off x="2434855" y="627321"/>
            <a:ext cx="9292857" cy="6081823"/>
          </a:xfrm>
        </p:spPr>
        <p:txBody>
          <a:bodyPr>
            <a:normAutofit fontScale="85000" lnSpcReduction="20000"/>
          </a:bodyPr>
          <a:lstStyle/>
          <a:p>
            <a:pPr algn="just">
              <a:lnSpc>
                <a:spcPct val="170000"/>
              </a:lnSpc>
            </a:pPr>
            <a:r>
              <a:rPr lang="tr-TR" sz="2800" b="1" dirty="0">
                <a:cs typeface="Times New Roman" panose="02020603050405020304" pitchFamily="18" charset="0"/>
              </a:rPr>
              <a:t>LİTERATÜR</a:t>
            </a:r>
          </a:p>
          <a:p>
            <a:pPr algn="just">
              <a:lnSpc>
                <a:spcPct val="170000"/>
              </a:lnSpc>
            </a:pPr>
            <a:r>
              <a:rPr lang="tr-TR" sz="2400" dirty="0"/>
              <a:t>İlletin geniş kapsamı sebebiyle hadis tenkidine dair hemen her çalışmada </a:t>
            </a:r>
            <a:r>
              <a:rPr lang="tr-TR" sz="2400" dirty="0" err="1"/>
              <a:t>ilelü’l-hadîsle</a:t>
            </a:r>
            <a:r>
              <a:rPr lang="tr-TR" sz="2400" dirty="0"/>
              <a:t> ilgili yönler bulmak mümkündür. En genel anlamıyla ricâl literatürü, daha özelde cerh ve </a:t>
            </a:r>
            <a:r>
              <a:rPr lang="tr-TR" sz="2400" dirty="0" err="1"/>
              <a:t>ta‘dîl</a:t>
            </a:r>
            <a:r>
              <a:rPr lang="tr-TR" sz="2400" dirty="0"/>
              <a:t> eserleri bazı açılardan bakıldığında aynı zamanda </a:t>
            </a:r>
            <a:r>
              <a:rPr lang="tr-TR" sz="2400" dirty="0" err="1"/>
              <a:t>ilelü’l-hadîs</a:t>
            </a:r>
            <a:r>
              <a:rPr lang="tr-TR" sz="2400" dirty="0"/>
              <a:t> kaynaklarıdır. </a:t>
            </a:r>
          </a:p>
          <a:p>
            <a:pPr algn="just">
              <a:lnSpc>
                <a:spcPct val="170000"/>
              </a:lnSpc>
            </a:pPr>
            <a:r>
              <a:rPr lang="tr-TR" sz="2400" dirty="0"/>
              <a:t>1. Ali b. </a:t>
            </a:r>
            <a:r>
              <a:rPr lang="tr-TR" sz="2400" dirty="0" err="1"/>
              <a:t>Medînî</a:t>
            </a:r>
            <a:r>
              <a:rPr lang="tr-TR" sz="2400" dirty="0"/>
              <a:t> - </a:t>
            </a:r>
            <a:r>
              <a:rPr lang="tr-TR" sz="2400" dirty="0" err="1"/>
              <a:t>Kitâbü’l-ʿİlel</a:t>
            </a:r>
            <a:endParaRPr lang="tr-TR" sz="2400" dirty="0"/>
          </a:p>
          <a:p>
            <a:pPr algn="just">
              <a:lnSpc>
                <a:spcPct val="170000"/>
              </a:lnSpc>
            </a:pPr>
            <a:r>
              <a:rPr lang="tr-TR" sz="2400" dirty="0"/>
              <a:t>2. </a:t>
            </a:r>
            <a:r>
              <a:rPr lang="tr-TR" sz="2400" dirty="0" err="1"/>
              <a:t>Ahmed</a:t>
            </a:r>
            <a:r>
              <a:rPr lang="tr-TR" sz="2400" dirty="0"/>
              <a:t> b. </a:t>
            </a:r>
            <a:r>
              <a:rPr lang="tr-TR" sz="2400" dirty="0" err="1"/>
              <a:t>Hanbel</a:t>
            </a:r>
            <a:r>
              <a:rPr lang="tr-TR" sz="2400" dirty="0"/>
              <a:t> – </a:t>
            </a:r>
            <a:r>
              <a:rPr lang="tr-TR" sz="2400" dirty="0" err="1"/>
              <a:t>Kitabü’l-ilel</a:t>
            </a:r>
            <a:endParaRPr lang="tr-TR" sz="2400" dirty="0"/>
          </a:p>
          <a:p>
            <a:pPr algn="just">
              <a:lnSpc>
                <a:spcPct val="170000"/>
              </a:lnSpc>
            </a:pPr>
            <a:r>
              <a:rPr lang="tr-TR" sz="2400" dirty="0"/>
              <a:t>3. Müslim b. </a:t>
            </a:r>
            <a:r>
              <a:rPr lang="tr-TR" sz="2400" dirty="0" err="1"/>
              <a:t>Haccâc</a:t>
            </a:r>
            <a:r>
              <a:rPr lang="tr-TR" sz="2400" dirty="0"/>
              <a:t> - </a:t>
            </a:r>
            <a:r>
              <a:rPr lang="tr-TR" sz="2400" dirty="0" err="1"/>
              <a:t>Kitâbü’t-Temyîz</a:t>
            </a:r>
            <a:endParaRPr lang="tr-TR" sz="2400" dirty="0"/>
          </a:p>
          <a:p>
            <a:pPr algn="just">
              <a:lnSpc>
                <a:spcPct val="170000"/>
              </a:lnSpc>
            </a:pPr>
            <a:r>
              <a:rPr lang="tr-TR" sz="2400" dirty="0"/>
              <a:t>4. </a:t>
            </a:r>
            <a:r>
              <a:rPr lang="tr-TR" sz="2400" dirty="0" err="1"/>
              <a:t>Tirmizî</a:t>
            </a:r>
            <a:r>
              <a:rPr lang="tr-TR" sz="2400" dirty="0"/>
              <a:t> - el-</a:t>
            </a:r>
            <a:r>
              <a:rPr lang="tr-TR" sz="2400" dirty="0" err="1"/>
              <a:t>ʿİlelü’l</a:t>
            </a:r>
            <a:r>
              <a:rPr lang="tr-TR" sz="2400" dirty="0"/>
              <a:t>-</a:t>
            </a:r>
            <a:r>
              <a:rPr lang="tr-TR" sz="2400" dirty="0" err="1"/>
              <a:t>kebîr</a:t>
            </a:r>
            <a:endParaRPr lang="tr-TR" sz="2400" dirty="0"/>
          </a:p>
          <a:p>
            <a:pPr algn="just">
              <a:lnSpc>
                <a:spcPct val="170000"/>
              </a:lnSpc>
            </a:pPr>
            <a:r>
              <a:rPr lang="tr-TR" sz="2400" dirty="0"/>
              <a:t>5. </a:t>
            </a:r>
            <a:r>
              <a:rPr lang="tr-TR" sz="2400" dirty="0" err="1"/>
              <a:t>İbn</a:t>
            </a:r>
            <a:r>
              <a:rPr lang="tr-TR" sz="2400" dirty="0"/>
              <a:t> </a:t>
            </a:r>
            <a:r>
              <a:rPr lang="tr-TR" sz="2400" dirty="0" err="1"/>
              <a:t>Ebî</a:t>
            </a:r>
            <a:r>
              <a:rPr lang="tr-TR" sz="2400" dirty="0"/>
              <a:t> Hatim – </a:t>
            </a:r>
            <a:r>
              <a:rPr lang="tr-TR" sz="2400" dirty="0" err="1"/>
              <a:t>İlelü’l-hadîs</a:t>
            </a:r>
            <a:endParaRPr lang="tr-TR" sz="2400" dirty="0"/>
          </a:p>
          <a:p>
            <a:pPr algn="just">
              <a:lnSpc>
                <a:spcPct val="170000"/>
              </a:lnSpc>
            </a:pPr>
            <a:r>
              <a:rPr lang="tr-TR" sz="2400" dirty="0"/>
              <a:t>6. </a:t>
            </a:r>
            <a:r>
              <a:rPr lang="tr-TR" sz="2400" dirty="0" err="1"/>
              <a:t>Dârekutnî</a:t>
            </a:r>
            <a:r>
              <a:rPr lang="tr-TR" sz="2400" dirty="0"/>
              <a:t> - el-</a:t>
            </a:r>
            <a:r>
              <a:rPr lang="tr-TR" sz="2400" dirty="0" err="1"/>
              <a:t>ʿİlelü’l</a:t>
            </a:r>
            <a:r>
              <a:rPr lang="tr-TR" sz="2400" dirty="0"/>
              <a:t>-</a:t>
            </a:r>
            <a:r>
              <a:rPr lang="tr-TR" sz="2400" dirty="0" err="1"/>
              <a:t>vâride</a:t>
            </a:r>
            <a:r>
              <a:rPr lang="tr-TR" sz="2400" dirty="0"/>
              <a:t> </a:t>
            </a:r>
            <a:r>
              <a:rPr lang="tr-TR" sz="2400" dirty="0" err="1"/>
              <a:t>fi’l-eḥâdîs̱i’n-nebeviyye</a:t>
            </a:r>
            <a:endParaRPr lang="tr-TR" sz="2400" dirty="0"/>
          </a:p>
        </p:txBody>
      </p:sp>
    </p:spTree>
    <p:extLst>
      <p:ext uri="{BB962C8B-B14F-4D97-AF65-F5344CB8AC3E}">
        <p14:creationId xmlns:p14="http://schemas.microsoft.com/office/powerpoint/2010/main" val="3092947428"/>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456</TotalTime>
  <Words>626</Words>
  <Application>Microsoft Office PowerPoint</Application>
  <PresentationFormat>Geniş ekran</PresentationFormat>
  <Paragraphs>22</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Duman</vt:lpstr>
      <vt:lpstr>İLELÜ’L-HADİS İLMİ</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Ebû Dâvûd Kitâbu'l-Edeb</dc:title>
  <dc:creator>Hakem</dc:creator>
  <cp:lastModifiedBy>Hakem</cp:lastModifiedBy>
  <cp:revision>52</cp:revision>
  <dcterms:created xsi:type="dcterms:W3CDTF">2020-03-25T18:26:35Z</dcterms:created>
  <dcterms:modified xsi:type="dcterms:W3CDTF">2022-01-08T09:36:54Z</dcterms:modified>
</cp:coreProperties>
</file>